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70b926d2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70b926d2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870b926d2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870b926d2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70b926d2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70b926d2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70b926d23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70b926d23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870b926d23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870b926d23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870b926d23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870b926d2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70b926d23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70b926d23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870b926d23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870b926d2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s.wikipedia.org/wiki/%C4%8Cesk%C3%BD_romantismus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cs.wikipedia.org/wiki/Anton%C3%ADn_M%C3%A1nes" TargetMode="External"/><Relationship Id="rId4" Type="http://schemas.openxmlformats.org/officeDocument/2006/relationships/hyperlink" Target="https://cs.wikipedia.org/wiki/V%C3%A1clav_M%C3%A1nes" TargetMode="External"/><Relationship Id="rId9" Type="http://schemas.openxmlformats.org/officeDocument/2006/relationships/hyperlink" Target="https://cs.wikipedia.org/wiki/Slezsko" TargetMode="External"/><Relationship Id="rId5" Type="http://schemas.openxmlformats.org/officeDocument/2006/relationships/hyperlink" Target="https://cs.wikipedia.org/wiki/Figur%C3%A1ln%C3%AD_kresba" TargetMode="External"/><Relationship Id="rId6" Type="http://schemas.openxmlformats.org/officeDocument/2006/relationships/hyperlink" Target="https://cs.wikipedia.org/wiki/Mnichov" TargetMode="External"/><Relationship Id="rId7" Type="http://schemas.openxmlformats.org/officeDocument/2006/relationships/hyperlink" Target="https://cs.wikipedia.org/wiki/Dr%C3%A1%C5%BE%C4%8Fany" TargetMode="External"/><Relationship Id="rId8" Type="http://schemas.openxmlformats.org/officeDocument/2006/relationships/hyperlink" Target="https://cs.wikipedia.org/wiki/Polsko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cs.wikipedia.org/wiki/Du%C5%A1evn%C3%AD_porucha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cs.wikipedia.org/wiki/Romantismus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cs.wikipedia.org/wiki/N%C3%A1rodn%C3%AD_galerie_v_Praze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cs.wikipedia.org/wiki/N%C3%A1rodn%C3%AD_galerie_v_Praze" TargetMode="External"/><Relationship Id="rId4" Type="http://schemas.openxmlformats.org/officeDocument/2006/relationships/hyperlink" Target="https://cs.wikipedia.org/wiki/N%C3%A1rodn%C3%AD_galerie_v_Praze" TargetMode="External"/><Relationship Id="rId10" Type="http://schemas.openxmlformats.org/officeDocument/2006/relationships/hyperlink" Target="https://cs.wikipedia.org/wiki/N%C3%A1rodn%C3%AD_galerie_v_Praze" TargetMode="External"/><Relationship Id="rId9" Type="http://schemas.openxmlformats.org/officeDocument/2006/relationships/hyperlink" Target="https://cs.wikipedia.org/wiki/Josef_M%C3%A1nes#cite_note-13" TargetMode="External"/><Relationship Id="rId5" Type="http://schemas.openxmlformats.org/officeDocument/2006/relationships/hyperlink" Target="https://cs.wikipedia.org/wiki/%C4%8Cechy_pod_Kos%C3%AD%C5%99em" TargetMode="External"/><Relationship Id="rId6" Type="http://schemas.openxmlformats.org/officeDocument/2006/relationships/hyperlink" Target="https://cs.wikipedia.org/wiki/N%C3%A1rodn%C3%AD_galerie_v_Praze" TargetMode="External"/><Relationship Id="rId7" Type="http://schemas.openxmlformats.org/officeDocument/2006/relationships/hyperlink" Target="https://cs.wikipedia.org/wiki/%C4%8Cechy_pod_Kos%C3%AD%C5%99em" TargetMode="External"/><Relationship Id="rId8" Type="http://schemas.openxmlformats.org/officeDocument/2006/relationships/hyperlink" Target="https://cs.wikipedia.org/wiki/%C4%8Cechy_pod_Kos%C3%AD%C5%99e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Josef Mánes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Matěj Hladík 8.A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info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Byl to český malíř, ilustrátor a grafik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Narodil se 12. Května 1820 ve Starém Městě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Zemřel 9. Prosince 1871 v Novém Městě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jeden z nejvýznamnějších představitelů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3"/>
              </a:rPr>
              <a:t>českého romantismu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5725" y="2818675"/>
            <a:ext cx="1996725" cy="199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životopis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269375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202122"/>
                </a:solidFill>
                <a:highlight>
                  <a:srgbClr val="FFFFFF"/>
                </a:highlight>
              </a:rPr>
              <a:t>Jeho osobní život byl zaslíben ženám</a:t>
            </a:r>
            <a:endParaRPr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202122"/>
                </a:solidFill>
                <a:highlight>
                  <a:srgbClr val="FFFFFF"/>
                </a:highlight>
              </a:rPr>
              <a:t>Byl šťastný v období studií</a:t>
            </a:r>
            <a:endParaRPr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202122"/>
                </a:solidFill>
                <a:highlight>
                  <a:srgbClr val="FFFFFF"/>
                </a:highlight>
              </a:rPr>
              <a:t>Stal se nešťastným v soužití se sourozenci v rodném domě (U obecního dvora 798/5)</a:t>
            </a:r>
            <a:endParaRPr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>
                <a:solidFill>
                  <a:srgbClr val="202122"/>
                </a:solidFill>
                <a:highlight>
                  <a:srgbClr val="FFFFFF"/>
                </a:highlight>
              </a:rPr>
              <a:t>Byl sestrou nucen zříci se své tehdejší lásky</a:t>
            </a:r>
            <a:endParaRPr>
              <a:solidFill>
                <a:srgbClr val="202122"/>
              </a:solidFill>
              <a:highlight>
                <a:srgbClr val="FFFFFF"/>
              </a:highlight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9753" y="2727325"/>
            <a:ext cx="3090075" cy="231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mládí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217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Jeho otcem byl proslulý malíř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3"/>
              </a:rPr>
              <a:t>Antonín Mánes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Jeho strýc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4"/>
              </a:rPr>
              <a:t>Václav Mánes</a:t>
            </a: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 učil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5"/>
              </a:rPr>
              <a:t>figurální malbu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V roce 1844 </a:t>
            </a: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odešel studovat na akademii do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6"/>
              </a:rPr>
              <a:t>Mnichova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Zde </a:t>
            </a:r>
            <a:r>
              <a:rPr lang="cs">
                <a:solidFill>
                  <a:srgbClr val="202122"/>
                </a:solidFill>
                <a:highlight>
                  <a:srgbClr val="FFFFFF"/>
                </a:highlight>
              </a:rPr>
              <a:t>pobýval tři roky bez jakéhokoliv hmotného zajištění z domova</a:t>
            </a:r>
            <a:endParaRPr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Později podnikl i několik studijních cest  do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7"/>
              </a:rPr>
              <a:t>Drážďan</a:t>
            </a: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,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8"/>
              </a:rPr>
              <a:t>Polska</a:t>
            </a: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, či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9"/>
              </a:rPr>
              <a:t>Slezska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Od roku 1866 se u něj projevovaly příznaky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3"/>
              </a:rPr>
              <a:t>duševní choroby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Během následujícího období ztrácel na váze, měl přechodné obtíže s vyslovováním, propadal trudomyslnosti a jeho chování bylo občas velmi podivné a zmatené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V jeho myšlení se postupně objevovala zvláštní posedlost vlčí růží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Ke konci života upadal Mánes do hlubší a hlubší letargie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50">
              <a:solidFill>
                <a:srgbClr val="20212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dílo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Mánesova tvorba vychází z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3"/>
              </a:rPr>
              <a:t>romantismu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Byla inspirována studiem portrétní malby mnichovské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highlight>
                  <a:srgbClr val="FFFFFF"/>
                </a:highlight>
              </a:rPr>
              <a:t>K nejznámějším pracím patří cyklus portrétů pražských obyvatel  žánrové novorokokové scény z pobytu u šlechtických mecenášů na zámku rodiny Silvy-Tarroucya krajinomalby.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pic>
        <p:nvPicPr>
          <p:cNvPr id="88" name="Google Shape;8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5600" y="2963350"/>
            <a:ext cx="1438300" cy="203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0474" y="1285774"/>
            <a:ext cx="3391425" cy="294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7725" y="1384600"/>
            <a:ext cx="3910875" cy="274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Olejomalby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Orlí hnízdo</a:t>
            </a:r>
            <a:endParaRPr i="1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Poutník</a:t>
            </a:r>
            <a:endParaRPr i="1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Hrobník</a:t>
            </a:r>
            <a:r>
              <a:rPr lang="cs">
                <a:solidFill>
                  <a:srgbClr val="000000"/>
                </a:solidFill>
              </a:rPr>
              <a:t> - tři díla ovlivněná jeho studiem v Mnichově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Krkonošská krajina</a:t>
            </a:r>
            <a:r>
              <a:rPr lang="cs">
                <a:solidFill>
                  <a:srgbClr val="000000"/>
                </a:solidFill>
              </a:rPr>
              <a:t> - studie z cesty podniknuté s otcem Antonínem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Poslední okamžiky Lukáše z Leydenu</a:t>
            </a:r>
            <a:r>
              <a:rPr lang="cs">
                <a:solidFill>
                  <a:srgbClr val="000000"/>
                </a:solidFill>
              </a:rPr>
              <a:t>, (1843),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3"/>
              </a:rPr>
              <a:t>Národní galerie v Praze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Olejomalby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Setkání Petrarky s Laurou v Avignonu roku 1327</a:t>
            </a:r>
            <a:r>
              <a:rPr lang="cs">
                <a:solidFill>
                  <a:srgbClr val="000000"/>
                </a:solidFill>
              </a:rPr>
              <a:t> (1845–1846),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3"/>
              </a:rPr>
              <a:t>Národní galerie v Praze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Políbení </a:t>
            </a:r>
            <a:r>
              <a:rPr lang="cs">
                <a:solidFill>
                  <a:srgbClr val="000000"/>
                </a:solidFill>
              </a:rPr>
              <a:t>, (1851) -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4"/>
              </a:rPr>
              <a:t>Národní galerie v Praze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Příjezd hosta</a:t>
            </a:r>
            <a:r>
              <a:rPr lang="cs">
                <a:solidFill>
                  <a:srgbClr val="000000"/>
                </a:solidFill>
              </a:rPr>
              <a:t>,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5"/>
              </a:rPr>
              <a:t>Čechy pod Kosířem</a:t>
            </a:r>
            <a:r>
              <a:rPr lang="cs">
                <a:solidFill>
                  <a:srgbClr val="000000"/>
                </a:solidFill>
              </a:rPr>
              <a:t> (1853–1855), 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6"/>
              </a:rPr>
              <a:t>Národní galerie v Praze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Při měsíčku</a:t>
            </a:r>
            <a:r>
              <a:rPr lang="cs">
                <a:solidFill>
                  <a:srgbClr val="000000"/>
                </a:solidFill>
              </a:rPr>
              <a:t> (</a:t>
            </a:r>
            <a:r>
              <a:rPr i="1" lang="cs">
                <a:solidFill>
                  <a:srgbClr val="000000"/>
                </a:solidFill>
              </a:rPr>
              <a:t>Dostaveníčko</a:t>
            </a:r>
            <a:r>
              <a:rPr lang="cs">
                <a:solidFill>
                  <a:srgbClr val="000000"/>
                </a:solidFill>
              </a:rPr>
              <a:t>),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7"/>
              </a:rPr>
              <a:t>Čechy pod Kosířem</a:t>
            </a:r>
            <a:r>
              <a:rPr lang="cs">
                <a:solidFill>
                  <a:srgbClr val="000000"/>
                </a:solidFill>
              </a:rPr>
              <a:t> (1853–1855)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Almužna</a:t>
            </a:r>
            <a:r>
              <a:rPr lang="cs">
                <a:solidFill>
                  <a:srgbClr val="000000"/>
                </a:solidFill>
              </a:rPr>
              <a:t>(Žebračky před kostelem)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Sestry při malbě</a:t>
            </a:r>
            <a:r>
              <a:rPr lang="cs">
                <a:solidFill>
                  <a:srgbClr val="000000"/>
                </a:solidFill>
              </a:rPr>
              <a:t>,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8"/>
              </a:rPr>
              <a:t>Čechy pod Kosířem</a:t>
            </a:r>
            <a:r>
              <a:rPr baseline="30000" lang="cs">
                <a:solidFill>
                  <a:srgbClr val="000000"/>
                </a:solidFill>
                <a:uFill>
                  <a:noFill/>
                </a:uFill>
                <a:hlinkClick r:id="rId9"/>
              </a:rPr>
              <a:t>[13]</a:t>
            </a:r>
            <a:endParaRPr baseline="30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i="1" lang="cs">
                <a:solidFill>
                  <a:srgbClr val="000000"/>
                </a:solidFill>
              </a:rPr>
              <a:t>Josefina</a:t>
            </a:r>
            <a:r>
              <a:rPr lang="cs">
                <a:solidFill>
                  <a:srgbClr val="000000"/>
                </a:solidFill>
              </a:rPr>
              <a:t> (1855), </a:t>
            </a:r>
            <a:r>
              <a:rPr lang="cs">
                <a:solidFill>
                  <a:srgbClr val="000000"/>
                </a:solidFill>
                <a:uFill>
                  <a:noFill/>
                </a:uFill>
                <a:hlinkClick r:id="rId10"/>
              </a:rPr>
              <a:t>Národní galerie v Praze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